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55910-5BAF-48A8-8EA5-47A3BBB1806A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D5957-B25D-42C7-8B98-48A84BAE3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14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D5957-B25D-42C7-8B98-48A84BAE370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66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8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313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82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7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75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79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91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17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1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42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DB44-3E55-445D-9D5B-B51093694801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9E4A-816F-4197-A193-2730F8F18E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71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Год науки и технологий фон - 61 фото для презентаций и картинок на рабочий  ст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1480458"/>
            <a:ext cx="10040984" cy="4675368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 ИНФОРМАЦИОННЫХ ТЕХНОЛОГИЙ В РАЗВИТИИ МАЛОГО БИЗНЕСА РЕСПУБЛИКИ БЕЛАРУСЬ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942703"/>
            <a:ext cx="9144000" cy="751681"/>
          </a:xfrm>
        </p:spPr>
        <p:txBody>
          <a:bodyPr/>
          <a:lstStyle/>
          <a:p>
            <a:pPr algn="l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Карпенко М.В., Крамаренко А.К.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Брестский государственный технический университет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Год науки и технологий фон - 61 фото для презентаций и картинок на рабочий  ст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69" y="2205446"/>
            <a:ext cx="12192000" cy="5085807"/>
          </a:xfrm>
        </p:spPr>
        <p:txBody>
          <a:bodyPr>
            <a:noAutofit/>
          </a:bodyPr>
          <a:lstStyle/>
          <a:p>
            <a:r>
              <a:rPr lang="ru-RU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 технологии расширяют </a:t>
            </a:r>
            <a:r>
              <a:rPr lang="ru-RU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на рынке труда, обеспечивают доступность информации о производствах, удешевляют и повышают эффективность распространения </a:t>
            </a:r>
            <a:r>
              <a:rPr lang="ru-RU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рекламы. </a:t>
            </a:r>
            <a:r>
              <a:rPr lang="ru-RU" sz="3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Выход </a:t>
            </a:r>
            <a:r>
              <a:rPr lang="ru-RU" sz="3800" dirty="0">
                <a:latin typeface="Times New Roman" panose="02020603050405020304" pitchFamily="18" charset="0"/>
                <a:ea typeface="Calibri" panose="020F0502020204030204" pitchFamily="34" charset="0"/>
              </a:rPr>
              <a:t>на новый уровень развития экономики позволит не только улучшить качественную составляющую отечественных услуг и продуктов, но также и повысить конкурентоспособность на мировой арене, привлечь инвестиции внешнего </a:t>
            </a:r>
            <a:r>
              <a:rPr lang="ru-RU" sz="3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рынка</a:t>
            </a:r>
            <a:endParaRPr lang="ru-RU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937" y="1530702"/>
            <a:ext cx="33421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8012" y="226423"/>
            <a:ext cx="11643360" cy="3135086"/>
          </a:xfrm>
        </p:spPr>
        <p:txBody>
          <a:bodyPr>
            <a:normAutofit/>
          </a:bodyPr>
          <a:lstStyle/>
          <a:p>
            <a:pPr algn="r"/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 из приоритетных направлений государственной политики </a:t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Республики Беларусь – </a:t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малого предпринимательства</a:t>
            </a:r>
            <a:endParaRPr lang="ru-RU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В Тульской области создали новые рабочие места для слепых‍. Тульские  новости. Тульский бизнес порта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3567" y="3690193"/>
            <a:ext cx="5166891" cy="32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алый бизнес: есть ли жизнь после коронавируса?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9914" r="95043">
                        <a14:backgroundMark x1="19504" y1="89348" x2="50108" y2="52391"/>
                        <a14:backgroundMark x1="58190" y1="97391" x2="91487" y2="80000"/>
                        <a14:backgroundMark x1="69073" y1="23478" x2="73922" y2="2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32" y="3838715"/>
            <a:ext cx="6116172" cy="303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ост ввп после пандемии концепция роста ввп увеличение бюджета векторная  иллюстрация | Премиум векторы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19" b="99488" l="3355" r="100000">
                        <a14:foregroundMark x1="10863" y1="78261" x2="25559" y2="70844"/>
                        <a14:foregroundMark x1="64856" y1="22506" x2="96965" y2="43223"/>
                        <a14:foregroundMark x1="26677" y1="68031" x2="38179" y2="49616"/>
                        <a14:foregroundMark x1="53514" y1="35806" x2="39137" y2="47059"/>
                        <a14:foregroundMark x1="8786" y1="93095" x2="16454" y2="91560"/>
                        <a14:foregroundMark x1="57029" y1="94118" x2="57508" y2="51662"/>
                        <a14:foregroundMark x1="53195" y1="31969" x2="58466" y2="18926"/>
                        <a14:foregroundMark x1="26677" y1="95396" x2="26837" y2="81074"/>
                        <a14:foregroundMark x1="40415" y1="94885" x2="40735" y2="67008"/>
                        <a14:backgroundMark x1="34665" y1="95141" x2="34345" y2="80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37" y="3740362"/>
            <a:ext cx="4991409" cy="31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8889" y="0"/>
            <a:ext cx="11176986" cy="3666478"/>
          </a:xfrm>
        </p:spPr>
        <p:txBody>
          <a:bodyPr>
            <a:normAutofit/>
          </a:bodyPr>
          <a:lstStyle/>
          <a:p>
            <a:pPr algn="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XXI веке большинство субъектов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малого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предпринимательства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переходит в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формат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Объем информационных </a:t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ресурсов,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потребляемых малым бизнесом, растет огромными 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темпами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Выбор источника информации для материала: а нужно ли называть его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4287" y="3495144"/>
            <a:ext cx="2781784" cy="353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вадрат Декарта: техника для принятия решени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38" y="3375006"/>
            <a:ext cx="5080478" cy="356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роблемы с доступом в Интернет на Могилевщине устранили полностью / Новости  области / Новости / Официальный сайт телеканала «Беларусь 4. Могилев» и  «Радио Могилев»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82" r="100000">
                        <a14:foregroundMark x1="46565" y1="70217" x2="68702" y2="64801"/>
                        <a14:foregroundMark x1="36832" y1="28700" x2="51622" y2="18953"/>
                        <a14:foregroundMark x1="70611" y1="64260" x2="73092" y2="66065"/>
                        <a14:foregroundMark x1="67462" y1="68231" x2="66985" y2="69856"/>
                        <a14:foregroundMark x1="78626" y1="64440" x2="79485" y2="57581"/>
                        <a14:foregroundMark x1="72519" y1="53971" x2="72805" y2="49097"/>
                        <a14:foregroundMark x1="73664" y1="50181" x2="71469" y2="48736"/>
                        <a14:foregroundMark x1="74141" y1="51444" x2="73187" y2="47653"/>
                        <a14:foregroundMark x1="64122" y1="55235" x2="64122" y2="42419"/>
                        <a14:foregroundMark x1="54198" y1="53791" x2="54103" y2="46931"/>
                        <a14:foregroundMark x1="47042" y1="56498" x2="47805" y2="53610"/>
                        <a14:foregroundMark x1="46088" y1="54693" x2="48473" y2="54693"/>
                        <a14:foregroundMark x1="46279" y1="54152" x2="47519" y2="52527"/>
                        <a14:foregroundMark x1="63263" y1="32310" x2="63359" y2="26534"/>
                        <a14:foregroundMark x1="79866" y1="24729" x2="80248" y2="9206"/>
                        <a14:foregroundMark x1="69370" y1="18592" x2="69179" y2="8123"/>
                        <a14:foregroundMark x1="67271" y1="11913" x2="72328" y2="13899"/>
                        <a14:foregroundMark x1="70038" y1="8664" x2="72328" y2="12455"/>
                        <a14:foregroundMark x1="61832" y1="17870" x2="62595" y2="13899"/>
                        <a14:foregroundMark x1="72710" y1="39170" x2="72901" y2="29242"/>
                        <a14:foregroundMark x1="82252" y1="47292" x2="81775" y2="37365"/>
                        <a14:foregroundMark x1="90840" y1="44585" x2="91221" y2="37184"/>
                        <a14:foregroundMark x1="86450" y1="32671" x2="86355" y2="22563"/>
                        <a14:foregroundMark x1="85115" y1="31588" x2="89027" y2="30866"/>
                        <a14:foregroundMark x1="84447" y1="29964" x2="84733" y2="32130"/>
                        <a14:backgroundMark x1="9828" y1="17509" x2="37214" y2="11372"/>
                        <a14:backgroundMark x1="9447" y1="61552" x2="9447" y2="67509"/>
                        <a14:backgroundMark x1="9256" y1="68773" x2="9447" y2="72022"/>
                        <a14:backgroundMark x1="10305" y1="98917" x2="9924" y2="95126"/>
                        <a14:backgroundMark x1="9924" y1="94043" x2="9542" y2="91697"/>
                        <a14:backgroundMark x1="9351" y1="73466" x2="9256" y2="72383"/>
                        <a14:backgroundMark x1="24618" y1="86462" x2="35401" y2="68773"/>
                        <a14:backgroundMark x1="40363" y1="84477" x2="51622" y2="85379"/>
                        <a14:backgroundMark x1="34733" y1="60289" x2="35496" y2="56679"/>
                        <a14:backgroundMark x1="60973" y1="98917" x2="91221" y2="98736"/>
                        <a14:backgroundMark x1="98950" y1="96931" x2="99618" y2="75271"/>
                        <a14:backgroundMark x1="47901" y1="2347" x2="62882" y2="8484"/>
                        <a14:backgroundMark x1="58683" y1="10469" x2="58206" y2="39531"/>
                        <a14:backgroundMark x1="44847" y1="46570" x2="62595" y2="39711"/>
                        <a14:backgroundMark x1="92462" y1="76354" x2="98473" y2="37365"/>
                        <a14:backgroundMark x1="67271" y1="78700" x2="75382" y2="78881"/>
                        <a14:backgroundMark x1="65553" y1="71300" x2="70324" y2="71480"/>
                        <a14:backgroundMark x1="64504" y1="5054" x2="66698" y2="36823"/>
                        <a14:backgroundMark x1="75382" y1="26354" x2="86069" y2="36643"/>
                        <a14:backgroundMark x1="67653" y1="41516" x2="77290" y2="48736"/>
                        <a14:backgroundMark x1="83015" y1="69495" x2="86546" y2="3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9564" y="3999982"/>
            <a:ext cx="5406502" cy="2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1985" y="276950"/>
            <a:ext cx="11522050" cy="1931849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реднегодовой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прирост интернет-пользователей в Беларуси составляет 4,75% (примерно 454100 человек), что и приводит к стремительному развитию информационных технологий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1985" y="2485748"/>
            <a:ext cx="11522050" cy="42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66" y="190954"/>
            <a:ext cx="11702143" cy="3727903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Усложнение передаваемой информации, увеличение объемов ее передачи, рост информационной ценности, требований к содержанию сообщений, значимость информационных технологий для современного общества напрямую влияют на существование малого бизнеса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Бизнес-форум: «Малый бизнес Дона в решении национальных проектов и целей  устойчивого развития»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330">
                        <a14:foregroundMark x1="82077" y1="96000" x2="81575" y2="22750"/>
                        <a14:foregroundMark x1="72027" y1="97000" x2="70017" y2="37750"/>
                        <a14:foregroundMark x1="56784" y1="94750" x2="58291" y2="49750"/>
                        <a14:foregroundMark x1="33166" y1="96250" x2="35511" y2="76750"/>
                        <a14:foregroundMark x1="29481" y1="52000" x2="43216" y2="44250"/>
                        <a14:foregroundMark x1="67002" y1="17000" x2="42881" y2="44750"/>
                        <a14:foregroundMark x1="47236" y1="97750" x2="47236" y2="63750"/>
                        <a14:foregroundMark x1="23786" y1="37000" x2="23953" y2="25000"/>
                        <a14:foregroundMark x1="24958" y1="26000" x2="25126" y2="23750"/>
                        <a14:foregroundMark x1="93132" y1="97500" x2="92965" y2="9250"/>
                        <a14:backgroundMark x1="25126" y1="13000" x2="81407" y2="5000"/>
                        <a14:backgroundMark x1="34673" y1="63750" x2="60637" y2="32500"/>
                        <a14:backgroundMark x1="28476" y1="85750" x2="28476" y2="97000"/>
                        <a14:backgroundMark x1="35846" y1="35500" x2="31826" y2="48250"/>
                        <a14:backgroundMark x1="28978" y1="84750" x2="28811" y2="77500"/>
                        <a14:backgroundMark x1="52094" y1="58500" x2="52261" y2="98750"/>
                        <a14:backgroundMark x1="86600" y1="13250" x2="87102" y2="56250"/>
                        <a14:backgroundMark x1="98492" y1="19250" x2="98660" y2="6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" y="3396343"/>
            <a:ext cx="5146775" cy="344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овременное общество и наука в жизни общества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208" y1="82222" x2="8958" y2="3333"/>
                        <a14:foregroundMark x1="3542" y1="20278" x2="11875" y2="53333"/>
                        <a14:foregroundMark x1="13333" y1="40556" x2="8333" y2="88333"/>
                        <a14:foregroundMark x1="2500" y1="84444" x2="3750" y2="95278"/>
                        <a14:foregroundMark x1="12917" y1="30556" x2="15208" y2="13889"/>
                        <a14:foregroundMark x1="97292" y1="80833" x2="94375" y2="3611"/>
                        <a14:foregroundMark x1="97708" y1="29167" x2="97708" y2="15278"/>
                        <a14:foregroundMark x1="91042" y1="19444" x2="95000" y2="77500"/>
                        <a14:foregroundMark x1="50417" y1="58333" x2="50000" y2="36111"/>
                        <a14:foregroundMark x1="21042" y1="61667" x2="23333" y2="34444"/>
                        <a14:foregroundMark x1="65208" y1="68611" x2="65625" y2="50278"/>
                        <a14:foregroundMark x1="86875" y1="68333" x2="85833" y2="50556"/>
                        <a14:foregroundMark x1="10208" y1="87778" x2="15208" y2="89722"/>
                        <a14:foregroundMark x1="32500" y1="36389" x2="30417" y2="23611"/>
                        <a14:foregroundMark x1="76875" y1="34444" x2="75833" y2="21944"/>
                        <a14:foregroundMark x1="71042" y1="57500" x2="70625" y2="50278"/>
                        <a14:foregroundMark x1="70833" y1="65278" x2="72500" y2="69167"/>
                        <a14:foregroundMark x1="69375" y1="70000" x2="71250" y2="66667"/>
                        <a14:foregroundMark x1="44167" y1="56944" x2="44792" y2="36111"/>
                        <a14:foregroundMark x1="36250" y1="57500" x2="39167" y2="35278"/>
                        <a14:backgroundMark x1="18333" y1="5278" x2="45625" y2="3889"/>
                        <a14:backgroundMark x1="50625" y1="31944" x2="52500" y2="36111"/>
                        <a14:backgroundMark x1="52708" y1="37500" x2="52500" y2="40556"/>
                        <a14:backgroundMark x1="52500" y1="44444" x2="52500" y2="50000"/>
                        <a14:backgroundMark x1="34792" y1="41389" x2="36875" y2="46111"/>
                        <a14:backgroundMark x1="25000" y1="60000" x2="24167" y2="55833"/>
                        <a14:backgroundMark x1="35417" y1="56944" x2="36875" y2="4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13" y="3666943"/>
            <a:ext cx="4254741" cy="31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97189" y="95160"/>
            <a:ext cx="52948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быстрого обмена технической, прикладной информацией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0297" y="9515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мгновенного подключения к </a:t>
            </a:r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информационным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массивам 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5575" y="312830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уровень 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технологического развития средств хранения, передачи информации, средств коммуникации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312830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повсеместное распространение информационных технологий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2" descr="Обмен информацией картинки, стоковые фото Обмен информацией | Depositpho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Обмен информацией картинки, стоковые фото Обмен информацией | Depositphot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4" name="Picture 6" descr="Обмен информацией. Менеджер и сотрудники. » Экономика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752" l="4889" r="90000">
                        <a14:foregroundMark x1="26000" y1="15217" x2="30000" y2="6832"/>
                        <a14:foregroundMark x1="25556" y1="8075" x2="30000" y2="5280"/>
                        <a14:foregroundMark x1="33778" y1="5590" x2="27556" y2="4348"/>
                        <a14:backgroundMark x1="44667" y1="55901" x2="45556" y2="86335"/>
                        <a14:backgroundMark x1="27111" y1="70497" x2="29778" y2="68944"/>
                        <a14:backgroundMark x1="20667" y1="2484" x2="37778" y2="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51" y="1293197"/>
            <a:ext cx="4195257" cy="300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вектора · логотип · подключение · облаке · стрелка · бизнеса - Векторная  графика © butenkow (#5851289) | Stockfr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54" y="639814"/>
            <a:ext cx="2769325" cy="276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MAHLE выходит на новый уровень развития | Автокомпоненты. Бизнес.  Технологии. Сервис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0" name="Picture 12" descr="На 6,2 % отмечен уровень развития экономики Туркменистана за 4 месяца |  Экономик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89" y="3563362"/>
            <a:ext cx="4459000" cy="36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Белый Робот Посидеть С Ноутбук — стоковые фотографии и другие картинки Без  людей - i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36388" y="3254917"/>
            <a:ext cx="3964329" cy="396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918856" y="361968"/>
            <a:ext cx="8273143" cy="228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Марина, владелец студии детского праздника «Телепорт», г. Брест: «Очень важен сайт и социальные сети (</a:t>
            </a:r>
            <a:r>
              <a:rPr lang="en-US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Instagram</a:t>
            </a:r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TikTok</a:t>
            </a:r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Одноклассники), так как продвижение и продажу услуг проще реализовать именно через интернет. Также помогает в развитии бизнеса применение различных электронных устройств в процессе мероприятия, они дают больше возможностей для создания самого праздника и атмосферы»</a:t>
            </a:r>
            <a:endParaRPr lang="ru-RU" sz="19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6754" y="3116838"/>
            <a:ext cx="78028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Наталья, 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мастер по бровям, г. Минск: «В первую очередь нужно сказать о технологии SEO</a:t>
            </a:r>
            <a:r>
              <a:rPr lang="ru-RU" sz="1900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[2]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для привлечения новых клиентов. Для моей работы необходимы комплексный анализ запросов потенциальной аудитории (идеальный случай, когда есть сайт или социальные сети), платформы для совместного доступа к ресурсам компании или проведения тренингов, подключение к платежным системам, если продукт можно приобрести в онлайн формате. Сейчас разрабатывается большое количество программного обеспечения (</a:t>
            </a:r>
            <a:r>
              <a:rPr lang="ru-RU" sz="19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Microsoft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9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Wrike</a:t>
            </a:r>
            <a:r>
              <a:rPr lang="ru-RU" sz="1900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[3]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CRM-системы</a:t>
            </a:r>
            <a:r>
              <a:rPr lang="ru-RU" sz="1900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[4]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). Также наличие QR-кода и оплаты с помощью мобильного банкинга значительно упрощает процесс предоставления услуг и повышает спрос на мои услуги»</a:t>
            </a:r>
            <a:endParaRPr lang="ru-RU" sz="1900" b="1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77" t="-586" r="13874" b="586"/>
          <a:stretch/>
        </p:blipFill>
        <p:spPr>
          <a:xfrm>
            <a:off x="8249137" y="2886476"/>
            <a:ext cx="3861008" cy="3971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l="24925" t="16401" r="19001" b="16866"/>
          <a:stretch/>
        </p:blipFill>
        <p:spPr>
          <a:xfrm flipH="1">
            <a:off x="494267" y="0"/>
            <a:ext cx="3082834" cy="31786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98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0629" y="3560062"/>
            <a:ext cx="8665029" cy="3220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Анна, владелец швейного ателье «Жемчужина», г. Слоним: «Я думаю, если есть хоть небольшое производство, то информационные технологии помогают однозначно.  Они присутствуют в самом процессе производства. Все современное оборудование включает в себя элементы электронного управления. Активно внедряются системы электронного документооборота, системы для автоматизации бухгалтерского и кадрового учета, программное обеспечение для управления проектами. Учет труда, финансов, кадров, планирование производства, движения сырья и полуфабрикатов в производстве – все это работает на высоком уровне благодаря современным способам хранения, перемещения и использования информации</a:t>
            </a:r>
            <a:r>
              <a:rPr lang="ru-RU" sz="19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9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84" y="174279"/>
            <a:ext cx="3382049" cy="3169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3230880" y="174279"/>
            <a:ext cx="896112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Дмитрий, фотограф, г. Минск: «Я занимался самообучением, что-то узнавал от других людей, что-то на ресурсах для фотографов, например, сайт «</a:t>
            </a:r>
            <a:r>
              <a:rPr lang="en-US" sz="19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myved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(https://mywed.com). Первая площадка – </a:t>
            </a: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YouTube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далее был </a:t>
            </a:r>
            <a:r>
              <a:rPr lang="ru-RU" sz="19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Вконтакте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. В 2014 году посоветовали завести аккаунт в </a:t>
            </a: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Instagram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. Информационные технологии играют очень важную роль, так как для людей очень необходима красивая обертка. Это способ заявить о себе. Так же у меня есть сайт, который я сделал благодаря существующим платформам (https://wfolio.ru). Также используется технология </a:t>
            </a: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SEO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чтобы сайт продвигался. Могу заметить, что плюсы своего сайта по сравнению с социальными сетями в том, что сайт может существовать независимо от санкций. Сейчас без информационных технологий никуда, обязательно должно быть </a:t>
            </a:r>
            <a:r>
              <a:rPr lang="ru-RU" sz="19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инфополе</a:t>
            </a: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</a:t>
            </a:r>
            <a:endParaRPr lang="ru-RU" sz="1900" b="1" dirty="0"/>
          </a:p>
        </p:txBody>
      </p:sp>
      <p:pic>
        <p:nvPicPr>
          <p:cNvPr id="5122" name="Picture 2" descr="https://sun9-57.userapi.com/s/v1/if1/vNYyYISNBmw800eH1LTA5ljTDNAUfmuG0MSIswF2QEc71yzD1YrO41ylwA6VRTKk4r-Tzxcb.jpg?size=2080x1560&amp;quality=96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6" t="22549"/>
          <a:stretch/>
        </p:blipFill>
        <p:spPr bwMode="auto">
          <a:xfrm>
            <a:off x="8926287" y="3482877"/>
            <a:ext cx="3074127" cy="30849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2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60617" y="4643566"/>
            <a:ext cx="94313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Варвара, фотограф, г. Минск: «У меня основной источник для поиска клиентов – это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Instagram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. Узнать обо мне, увидеть мое портфолио и заказать фотосессию можно именно там. Это постоянная платформа, откуда приходят клиенты. Иногда клиенты находят меня во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Вконтакте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, иногда через сарафанное радио, но основной поток именно с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Instagram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, ведь он уже давно является продающей площадкой для многих людей. Интернет – очень большая ниша, где люди покупают и продают, ведь уже давно никто не расклеивает объявления о своих услугах»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8376" y="2152135"/>
            <a:ext cx="95184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Михаил, владелец студии интерьерного дизайна «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Artprosvet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_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»,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г. Слоним: «Сейчас очень много бизнес-процессов осуществляется через интернет. С помощью информационных технологий проще предлагать свои услуги на рынке и автоматизировать свою работу. Например, мне не нужно тратить свое время на сбор статистики, подсчеты нужных показателей, перевод фотографий в разные форматы. Также я считаю, что информационные технологии помогают мне делать товары доступными в цене, так как они удешевляют производство, основная причина – программа стоит меньше, чем постоянный работник»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821" y="90080"/>
            <a:ext cx="9422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Мария,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сооснователь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мебельного магазина «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Craft house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», г. Гродно: «Основа наших продаж –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Instagram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. Это наша рабочая платформа. Отсюда идёт большая часть заказов. И реклама, соответственно, осуществляется через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Facebook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. Также наш сайт сейчас находится в разработке. Он ещё не запущен. Если брать программы то, конечно, без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Microsoft Excel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тяжело представить большую часть работы. Остальным если и пользуемся для работы или рекламы, то очень в малой доле»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2728" t="332" r="21843" b="22979"/>
          <a:stretch/>
        </p:blipFill>
        <p:spPr>
          <a:xfrm>
            <a:off x="210729" y="-52888"/>
            <a:ext cx="2368730" cy="23038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https://sun9-38.userapi.com/s/v1/if2/WUUymkleu15lNb2GP_GHLbKCuy8WLk94F_yyhC-hUB-gcygFVvpx4VFDOLz4ja_pQtAxkv_X_J8bIGLgAx9tg7j7.jpg?size=900x1350&amp;quality=95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3" t="18055" r="15521" b="35536"/>
          <a:stretch/>
        </p:blipFill>
        <p:spPr bwMode="auto">
          <a:xfrm>
            <a:off x="335601" y="4419140"/>
            <a:ext cx="2385828" cy="24250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un9-75.userapi.com/s/v1/if1/Wln8roZsn_UL1j-iQ2BpZxZTr-5Vsm_e1qqrXsHsasTYi8ibI3TM6seCuVuP_HhI85lH7CMy.jpg?size=1100x1648&amp;quality=96&amp;type=albu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8921" r="32932" b="51222"/>
          <a:stretch/>
        </p:blipFill>
        <p:spPr bwMode="auto">
          <a:xfrm>
            <a:off x="9492339" y="1934486"/>
            <a:ext cx="2595156" cy="25349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0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833</Words>
  <Application>Microsoft Office PowerPoint</Application>
  <PresentationFormat>Широкоэкранный</PresentationFormat>
  <Paragraphs>20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ПОМОЩЬ ИНФОРМАЦИОННЫХ ТЕХНОЛОГИЙ В РАЗВИТИИ МАЛОГО БИЗНЕСА РЕСПУБЛИКИ БЕЛАРУСЬ</vt:lpstr>
      <vt:lpstr>Одно из приоритетных направлений государственной политики  Республики Беларусь –  развитие малого предпринимательства</vt:lpstr>
      <vt:lpstr>В XXI веке большинство субъектов  малого предпринимательства переходит в онлайн формат. Объем информационных  ресурсов, потребляемых малым бизнесом, растет огромными темпами</vt:lpstr>
      <vt:lpstr>Среднегодовой прирост интернет-пользователей в Беларуси составляет 4,75% (примерно 454100 человек), что и приводит к стремительному развитию информационных технологий</vt:lpstr>
      <vt:lpstr>Усложнение передаваемой информации, увеличение объемов ее передачи, рост информационной ценности, требований к содержанию сообщений, значимость информационных технологий для современного общества напрямую влияют на существование малого 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Информационные технологии расширяют возможности на рынке труда, обеспечивают доступность информации о производствах, удешевляют и повышают эффективность распространения рекламы. Выход на новый уровень развития экономики позволит не только улучшить качественную составляющую отечественных услуг и продуктов, но также и повысить конкурентоспособность на мировой арене, привлечь инвестиции внешнего рынка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ПОМОЩЬ ИНФОРМАЦИОННЫХ ТЕХНОЛОГИЙ В РАЗВИТИИ МАЛОГО БИЗНЕСА РЕСПУБЛИКИ БЕЛАРУСЬ</dc:title>
  <dc:creator>Image&amp;Matros ®</dc:creator>
  <cp:lastModifiedBy>Image&amp;Matros ®</cp:lastModifiedBy>
  <cp:revision>13</cp:revision>
  <dcterms:created xsi:type="dcterms:W3CDTF">2022-04-26T06:36:52Z</dcterms:created>
  <dcterms:modified xsi:type="dcterms:W3CDTF">2022-04-27T21:44:22Z</dcterms:modified>
</cp:coreProperties>
</file>